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4E3F6B-4A27-4C46-9090-76FD5F65E3E3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07EC7-6E89-499E-AC24-8D5B839F3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seslova.com.ua/word/%D0%A4%D0%BE%D1%82%D0%BE%D0%BD-114974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seslova.com.ua/word/%D0%9B%D0%B5%D0%B1%D0%B5%D0%B4%D0%B5%D0%B2_%D0%9F%D0%B5%D1%82%D1%80%D0%BE_%D0%9C%D0%B8%D0%BA%D0%BE%D0%BB%D0%B0%D0%B9%D0%BE%D0%B2%D0%B8%D1%87-56178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seslova.com.ua/word/%D0%9C%D0%B0%D0%BA%D1%81%D0%B2%D0%B5%D0%BB%D0%BB_%D0%94%D0%B6%D0%B5%D0%B9%D0%BC%D1%81_%D0%9A%D0%BB%D0%B5%D1%80%D0%BA-60893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71475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latin typeface="+mn-lt"/>
              </a:rPr>
              <a:t>Тиск </a:t>
            </a:r>
            <a:br>
              <a:rPr lang="uk-UA" sz="8800" dirty="0" smtClean="0">
                <a:latin typeface="+mn-lt"/>
              </a:rPr>
            </a:br>
            <a:r>
              <a:rPr lang="uk-UA" sz="8800" dirty="0" smtClean="0">
                <a:latin typeface="+mn-lt"/>
              </a:rPr>
              <a:t>світла</a:t>
            </a:r>
            <a:endParaRPr lang="ru-RU" sz="8800" dirty="0">
              <a:latin typeface="+mn-lt"/>
            </a:endParaRPr>
          </a:p>
        </p:txBody>
      </p:sp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633663" cy="3548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квантової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— результат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тілам</a:t>
            </a:r>
            <a:r>
              <a:rPr lang="ru-RU" dirty="0" smtClean="0"/>
              <a:t> </a:t>
            </a:r>
            <a:r>
              <a:rPr lang="ru-RU" dirty="0" err="1" smtClean="0"/>
              <a:t>імпульсу</a:t>
            </a:r>
            <a:r>
              <a:rPr lang="ru-RU" dirty="0" smtClean="0"/>
              <a:t> </a:t>
            </a:r>
            <a:r>
              <a:rPr lang="ru-RU" i="1" dirty="0" err="1" smtClean="0">
                <a:hlinkClick r:id="rId2"/>
              </a:rPr>
              <a:t>фотонів</a:t>
            </a:r>
            <a:r>
              <a:rPr lang="ru-RU" dirty="0" smtClean="0"/>
              <a:t> (</a:t>
            </a:r>
            <a:r>
              <a:rPr lang="ru-RU" dirty="0" err="1" smtClean="0"/>
              <a:t>квантів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поля) в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віддзеркалення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786058"/>
            <a:ext cx="5492926" cy="37195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 Особливо </a:t>
            </a:r>
            <a:r>
              <a:rPr lang="ru-RU" dirty="0" err="1" smtClean="0"/>
              <a:t>важливу</a:t>
            </a:r>
            <a:r>
              <a:rPr lang="ru-RU" dirty="0" smtClean="0"/>
              <a:t> роль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в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протилежних</a:t>
            </a:r>
            <a:r>
              <a:rPr lang="ru-RU" dirty="0" smtClean="0"/>
              <a:t> по масштабах областях </a:t>
            </a:r>
            <a:r>
              <a:rPr lang="ru-RU" dirty="0" err="1" smtClean="0"/>
              <a:t>явищ</a:t>
            </a:r>
            <a:r>
              <a:rPr lang="ru-RU" dirty="0" smtClean="0"/>
              <a:t> — в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астрономічних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атомарних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 rot="20121867">
            <a:off x="771794" y="2865288"/>
            <a:ext cx="3453418" cy="3429000"/>
          </a:xfrm>
          <a:prstGeom prst="rect">
            <a:avLst/>
          </a:prstGeom>
        </p:spPr>
      </p:pic>
      <p:pic>
        <p:nvPicPr>
          <p:cNvPr id="8" name="Рисунок 7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311">
            <a:off x="4112348" y="2603215"/>
            <a:ext cx="5216256" cy="3666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астрофізику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газу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стабільність</a:t>
            </a:r>
            <a:r>
              <a:rPr lang="ru-RU" dirty="0" smtClean="0"/>
              <a:t> </a:t>
            </a:r>
            <a:r>
              <a:rPr lang="ru-RU" i="1" dirty="0" err="1" smtClean="0"/>
              <a:t>зірок</a:t>
            </a:r>
            <a:r>
              <a:rPr lang="ru-RU" i="1" dirty="0" smtClean="0"/>
              <a:t>, </a:t>
            </a:r>
            <a:r>
              <a:rPr lang="ru-RU" dirty="0" err="1" smtClean="0"/>
              <a:t>протидіючи</a:t>
            </a:r>
            <a:r>
              <a:rPr lang="ru-RU" dirty="0" smtClean="0"/>
              <a:t> силам </a:t>
            </a:r>
            <a:r>
              <a:rPr lang="ru-RU" dirty="0" err="1" smtClean="0"/>
              <a:t>гравітаційного</a:t>
            </a:r>
            <a:r>
              <a:rPr lang="ru-RU" dirty="0" smtClean="0"/>
              <a:t> </a:t>
            </a:r>
            <a:r>
              <a:rPr lang="ru-RU" dirty="0" err="1" smtClean="0"/>
              <a:t>стискування</a:t>
            </a:r>
            <a:r>
              <a:rPr lang="ru-RU" dirty="0" smtClean="0"/>
              <a:t>.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пояснюються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кометних</a:t>
            </a:r>
            <a:r>
              <a:rPr lang="ru-RU" dirty="0" smtClean="0"/>
              <a:t> </a:t>
            </a:r>
            <a:r>
              <a:rPr lang="ru-RU" dirty="0" err="1" smtClean="0"/>
              <a:t>хвостів</a:t>
            </a:r>
            <a:r>
              <a:rPr lang="ru-RU" i="1" dirty="0" smtClean="0"/>
              <a:t>. </a:t>
            </a:r>
            <a:r>
              <a:rPr lang="ru-RU" i="1" dirty="0" err="1" smtClean="0"/>
              <a:t>Тиск</a:t>
            </a:r>
            <a:r>
              <a:rPr lang="ru-RU" i="1" dirty="0" smtClean="0"/>
              <a:t> </a:t>
            </a:r>
            <a:r>
              <a:rPr lang="ru-RU" i="1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обурення</a:t>
            </a:r>
            <a:r>
              <a:rPr lang="ru-RU" dirty="0" smtClean="0"/>
              <a:t> </a:t>
            </a:r>
            <a:r>
              <a:rPr lang="ru-RU" dirty="0" err="1" smtClean="0"/>
              <a:t>орбіт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До </a:t>
            </a:r>
            <a:r>
              <a:rPr lang="ru-RU" sz="2800" dirty="0" err="1" smtClean="0"/>
              <a:t>атомарних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тиску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 </a:t>
            </a:r>
            <a:r>
              <a:rPr lang="ru-RU" sz="2800" dirty="0" err="1" smtClean="0"/>
              <a:t>відноситься</a:t>
            </a:r>
            <a:r>
              <a:rPr lang="ru-RU" sz="2800" dirty="0" smtClean="0"/>
              <a:t> «</a:t>
            </a:r>
            <a:r>
              <a:rPr lang="ru-RU" sz="2800" dirty="0" err="1" smtClean="0"/>
              <a:t>світлова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віддача</a:t>
            </a:r>
            <a:r>
              <a:rPr lang="ru-RU" sz="2800" dirty="0" smtClean="0"/>
              <a:t>», яку </a:t>
            </a:r>
            <a:r>
              <a:rPr lang="ru-RU" sz="2800" dirty="0" err="1" smtClean="0"/>
              <a:t>випробовує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збуджений</a:t>
            </a:r>
            <a:r>
              <a:rPr lang="ru-RU" sz="2800" dirty="0" smtClean="0"/>
              <a:t> атом при </a:t>
            </a:r>
            <a:r>
              <a:rPr lang="ru-RU" sz="2800" dirty="0" err="1" smtClean="0"/>
              <a:t>випусканні</a:t>
            </a:r>
            <a:r>
              <a:rPr lang="ru-RU" sz="2800" dirty="0" smtClean="0"/>
              <a:t> фотона. До </a:t>
            </a:r>
            <a:r>
              <a:rPr lang="ru-RU" sz="2800" dirty="0" err="1" smtClean="0"/>
              <a:t>Тиску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близьке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гамма-квантами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імпульсу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електронам</a:t>
            </a:r>
            <a:r>
              <a:rPr lang="ru-RU" sz="2800" dirty="0" smtClean="0"/>
              <a:t>, на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розсіваються</a:t>
            </a:r>
            <a:r>
              <a:rPr lang="ru-RU" sz="2800" dirty="0" smtClean="0"/>
              <a:t> 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ядрам </a:t>
            </a:r>
            <a:r>
              <a:rPr lang="ru-RU" sz="2800" dirty="0" err="1" smtClean="0"/>
              <a:t>атомів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процесах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поглинання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388772"/>
            <a:ext cx="4643438" cy="3469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458200" cy="9144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Тиск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світла</a:t>
            </a:r>
            <a:r>
              <a:rPr lang="en-US" sz="3600" b="1" dirty="0" smtClean="0"/>
              <a:t> </a:t>
            </a:r>
            <a:r>
              <a:rPr lang="en-US" sz="3600" b="1" dirty="0" smtClean="0"/>
              <a:t>-</a:t>
            </a:r>
            <a:r>
              <a:rPr lang="ru-RU" sz="3600" b="1" dirty="0" smtClean="0"/>
              <a:t> </a:t>
            </a:r>
            <a:r>
              <a:rPr lang="ru-RU" sz="3600" dirty="0" err="1" smtClean="0"/>
              <a:t>тиск</a:t>
            </a:r>
            <a:r>
              <a:rPr lang="ru-RU" sz="3600" dirty="0" smtClean="0"/>
              <a:t>, </a:t>
            </a:r>
            <a:r>
              <a:rPr lang="ru-RU" sz="3600" dirty="0" err="1" smtClean="0"/>
              <a:t>вироблюваний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світлом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тіла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відображають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поглинають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1e39922000_121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14554"/>
            <a:ext cx="4846204" cy="3886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експериментальне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виміряно</a:t>
            </a:r>
            <a:r>
              <a:rPr lang="ru-RU" dirty="0" smtClean="0"/>
              <a:t> П. Н. </a:t>
            </a:r>
            <a:r>
              <a:rPr lang="ru-RU" i="1" dirty="0" err="1" smtClean="0">
                <a:hlinkClick r:id="rId2"/>
              </a:rPr>
              <a:t>Лебедевим</a:t>
            </a:r>
            <a:r>
              <a:rPr lang="ru-RU" dirty="0" smtClean="0"/>
              <a:t> (1899). Величина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для </a:t>
            </a:r>
            <a:r>
              <a:rPr lang="ru-RU" dirty="0" err="1" smtClean="0"/>
              <a:t>найсильніших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нікчемно</a:t>
            </a:r>
            <a:r>
              <a:rPr lang="ru-RU" dirty="0" smtClean="0"/>
              <a:t> мала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маскується</a:t>
            </a:r>
            <a:r>
              <a:rPr lang="ru-RU" dirty="0" smtClean="0"/>
              <a:t> в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побічними</a:t>
            </a:r>
            <a:r>
              <a:rPr lang="ru-RU" dirty="0" smtClean="0"/>
              <a:t> </a:t>
            </a:r>
            <a:r>
              <a:rPr lang="ru-RU" dirty="0" err="1" smtClean="0"/>
              <a:t>явищами</a:t>
            </a:r>
            <a:r>
              <a:rPr lang="ru-RU" dirty="0" smtClean="0"/>
              <a:t>,</a:t>
            </a:r>
            <a:r>
              <a:rPr lang="ru-RU" i="1" dirty="0" smtClean="0"/>
              <a:t> 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перевищувати</a:t>
            </a:r>
            <a:r>
              <a:rPr lang="ru-RU" dirty="0" smtClean="0"/>
              <a:t> в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величину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 Для </a:t>
            </a:r>
            <a:r>
              <a:rPr lang="ru-RU" dirty="0" err="1" smtClean="0"/>
              <a:t>виявлення</a:t>
            </a:r>
            <a:r>
              <a:rPr lang="ru-RU" dirty="0" smtClean="0"/>
              <a:t> Д. с. Лебедев </a:t>
            </a:r>
            <a:r>
              <a:rPr lang="ru-RU" dirty="0" err="1" smtClean="0"/>
              <a:t>виготовив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чудовий</a:t>
            </a:r>
            <a:r>
              <a:rPr lang="ru-RU" dirty="0" smtClean="0"/>
              <a:t> приклад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Дослід </a:t>
            </a:r>
            <a:r>
              <a:rPr lang="ru-RU" sz="6600" i="1" dirty="0" smtClean="0"/>
              <a:t>Лебедева</a:t>
            </a:r>
            <a:endParaRPr lang="ru-RU" sz="6600" dirty="0"/>
          </a:p>
        </p:txBody>
      </p:sp>
      <p:pic>
        <p:nvPicPr>
          <p:cNvPr id="4" name="Рисунок 3" descr="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3500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8579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Основною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 Лебедева служили </a:t>
            </a:r>
            <a:r>
              <a:rPr lang="ru-RU" dirty="0" err="1" smtClean="0"/>
              <a:t>плоскі</a:t>
            </a:r>
            <a:r>
              <a:rPr lang="ru-RU" dirty="0" smtClean="0"/>
              <a:t>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крильця</a:t>
            </a:r>
            <a:r>
              <a:rPr lang="ru-RU" dirty="0" smtClean="0"/>
              <a:t> (</a:t>
            </a:r>
            <a:r>
              <a:rPr lang="ru-RU" dirty="0" err="1" smtClean="0"/>
              <a:t>діаметром</a:t>
            </a:r>
            <a:r>
              <a:rPr lang="ru-RU" dirty="0" smtClean="0"/>
              <a:t> 5 </a:t>
            </a:r>
            <a:r>
              <a:rPr lang="ru-RU" i="1" dirty="0" smtClean="0"/>
              <a:t>мм 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(платина, </a:t>
            </a:r>
            <a:r>
              <a:rPr lang="ru-RU" dirty="0" err="1" smtClean="0"/>
              <a:t>алюміній</a:t>
            </a:r>
            <a:r>
              <a:rPr lang="ru-RU" dirty="0" smtClean="0"/>
              <a:t>, </a:t>
            </a:r>
            <a:r>
              <a:rPr lang="ru-RU" dirty="0" err="1" smtClean="0"/>
              <a:t>нікель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слюди</a:t>
            </a:r>
            <a:r>
              <a:rPr lang="ru-RU" dirty="0" smtClean="0"/>
              <a:t>. </a:t>
            </a:r>
            <a:r>
              <a:rPr lang="ru-RU" dirty="0" err="1" smtClean="0"/>
              <a:t>Крильця</a:t>
            </a:r>
            <a:r>
              <a:rPr lang="ru-RU" dirty="0" smtClean="0"/>
              <a:t> </a:t>
            </a:r>
            <a:r>
              <a:rPr lang="ru-RU" dirty="0" err="1" smtClean="0"/>
              <a:t>підвішувалися</a:t>
            </a:r>
            <a:r>
              <a:rPr lang="ru-RU" dirty="0" smtClean="0"/>
              <a:t> на </a:t>
            </a:r>
            <a:r>
              <a:rPr lang="ru-RU" dirty="0" err="1" smtClean="0"/>
              <a:t>тонкій</a:t>
            </a:r>
            <a:r>
              <a:rPr lang="ru-RU" dirty="0" smtClean="0"/>
              <a:t> </a:t>
            </a:r>
            <a:r>
              <a:rPr lang="ru-RU" dirty="0" err="1" smtClean="0"/>
              <a:t>скляній</a:t>
            </a:r>
            <a:r>
              <a:rPr lang="ru-RU" dirty="0" smtClean="0"/>
              <a:t> </a:t>
            </a:r>
            <a:r>
              <a:rPr lang="ru-RU" dirty="0" err="1" smtClean="0"/>
              <a:t>нитці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поміщалися</a:t>
            </a:r>
            <a:r>
              <a:rPr lang="ru-RU" dirty="0" smtClean="0"/>
              <a:t>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скляної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G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викачувалося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На </a:t>
            </a:r>
            <a:r>
              <a:rPr lang="ru-RU" dirty="0" err="1" smtClean="0"/>
              <a:t>крильця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оптичної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дзеркал</a:t>
            </a:r>
            <a:r>
              <a:rPr lang="ru-RU" dirty="0" smtClean="0"/>
              <a:t> </a:t>
            </a:r>
            <a:r>
              <a:rPr lang="ru-RU" dirty="0" err="1" smtClean="0"/>
              <a:t>прямувало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сильної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дуги.</a:t>
            </a:r>
            <a:r>
              <a:rPr lang="ru-RU" i="1" dirty="0" smtClean="0"/>
              <a:t> 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дзеркал</a:t>
            </a:r>
            <a:r>
              <a:rPr lang="ru-RU" dirty="0" smtClean="0"/>
              <a:t> S</a:t>
            </a:r>
            <a:r>
              <a:rPr lang="ru-RU" baseline="-25000" dirty="0" smtClean="0"/>
              <a:t> 1 </a:t>
            </a:r>
            <a:r>
              <a:rPr lang="ru-RU" dirty="0" smtClean="0"/>
              <a:t>, S</a:t>
            </a:r>
            <a:r>
              <a:rPr lang="ru-RU" baseline="-25000" dirty="0" smtClean="0"/>
              <a:t> 4 </a:t>
            </a:r>
            <a:r>
              <a:rPr lang="ru-RU" dirty="0" smtClean="0"/>
              <a:t>давало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на </a:t>
            </a:r>
            <a:r>
              <a:rPr lang="ru-RU" dirty="0" err="1" smtClean="0"/>
              <a:t>крильця</a:t>
            </a:r>
            <a:r>
              <a:rPr lang="ru-RU" dirty="0" smtClean="0"/>
              <a:t>.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методика </a:t>
            </a:r>
            <a:r>
              <a:rPr lang="ru-RU" dirty="0" err="1" smtClean="0"/>
              <a:t>виміру</a:t>
            </a:r>
            <a:r>
              <a:rPr lang="ru-RU" dirty="0" smtClean="0"/>
              <a:t> дозволили </a:t>
            </a:r>
            <a:r>
              <a:rPr lang="ru-RU" dirty="0" err="1" smtClean="0"/>
              <a:t>звести</a:t>
            </a:r>
            <a:r>
              <a:rPr lang="ru-RU" dirty="0" smtClean="0"/>
              <a:t> до </a:t>
            </a:r>
            <a:r>
              <a:rPr lang="ru-RU" dirty="0" err="1" smtClean="0"/>
              <a:t>мінімуму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заважають</a:t>
            </a:r>
            <a:r>
              <a:rPr lang="ru-RU" dirty="0" smtClean="0"/>
              <a:t> </a:t>
            </a:r>
            <a:r>
              <a:rPr lang="ru-RU" dirty="0" err="1" smtClean="0"/>
              <a:t>радіометричні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на </a:t>
            </a:r>
            <a:r>
              <a:rPr lang="ru-RU" dirty="0" err="1" smtClean="0"/>
              <a:t>крильця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поглинаючі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відхилялися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закручували</a:t>
            </a:r>
            <a:r>
              <a:rPr lang="ru-RU" dirty="0" smtClean="0"/>
              <a:t> нитку.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6327"/>
            <a:ext cx="8686800" cy="409738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 Лебедева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пізніших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узгоджуються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значенням</a:t>
            </a:r>
            <a:r>
              <a:rPr lang="ru-RU" dirty="0" smtClean="0"/>
              <a:t> Д. с., </a:t>
            </a:r>
            <a:r>
              <a:rPr lang="ru-RU" dirty="0" err="1" smtClean="0"/>
              <a:t>визначеним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(Дж. До. </a:t>
            </a:r>
            <a:r>
              <a:rPr lang="ru-RU" i="1" dirty="0" smtClean="0">
                <a:hlinkClick r:id="rId2"/>
              </a:rPr>
              <a:t>Максвелл</a:t>
            </a:r>
            <a:r>
              <a:rPr lang="ru-RU" i="1" dirty="0" smtClean="0"/>
              <a:t>, </a:t>
            </a:r>
            <a:r>
              <a:rPr lang="ru-RU" dirty="0" smtClean="0"/>
              <a:t>1873),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підтвердженням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поля Фарадея — Максвелла.</a:t>
            </a:r>
            <a:endParaRPr lang="ru-RU" dirty="0"/>
          </a:p>
        </p:txBody>
      </p:sp>
      <p:pic>
        <p:nvPicPr>
          <p:cNvPr id="4" name="Рисунок 3" descr="Gazorazryadnye lam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14290"/>
            <a:ext cx="3857652" cy="2388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плоска </a:t>
            </a:r>
            <a:r>
              <a:rPr lang="ru-RU" dirty="0" err="1" smtClean="0"/>
              <a:t>електромагнітна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r>
              <a:rPr lang="ru-RU" dirty="0" smtClean="0"/>
              <a:t>, </a:t>
            </a:r>
            <a:r>
              <a:rPr lang="ru-RU" dirty="0" err="1" smtClean="0"/>
              <a:t>падаюча</a:t>
            </a:r>
            <a:r>
              <a:rPr lang="ru-RU" dirty="0" smtClean="0"/>
              <a:t> перпендикулярно до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щільності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електромагнітній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(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увязненій</a:t>
            </a:r>
            <a:r>
              <a:rPr lang="ru-RU" dirty="0" smtClean="0"/>
              <a:t> в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)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падаючих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відбитих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, </a:t>
            </a:r>
            <a:r>
              <a:rPr lang="ru-RU" dirty="0" err="1" smtClean="0"/>
              <a:t>падаючої</a:t>
            </a:r>
            <a:r>
              <a:rPr lang="ru-RU" dirty="0" smtClean="0"/>
              <a:t> на 1 </a:t>
            </a:r>
            <a:r>
              <a:rPr lang="ru-RU" i="1" dirty="0" smtClean="0"/>
              <a:t>см </a:t>
            </a:r>
            <a:r>
              <a:rPr lang="ru-RU" baseline="30000" dirty="0" smtClean="0"/>
              <a:t>2 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рівна</a:t>
            </a:r>
            <a:r>
              <a:rPr lang="ru-RU" dirty="0" smtClean="0"/>
              <a:t> S </a:t>
            </a:r>
            <a:r>
              <a:rPr lang="ru-RU" i="1" dirty="0" err="1" smtClean="0"/>
              <a:t>ерг</a:t>
            </a:r>
            <a:r>
              <a:rPr lang="ru-RU" i="1" dirty="0" smtClean="0"/>
              <a:t>/см</a:t>
            </a:r>
            <a:r>
              <a:rPr lang="ru-RU" i="1" baseline="30000" dirty="0" smtClean="0"/>
              <a:t> 2 </a:t>
            </a:r>
            <a:r>
              <a:rPr lang="ru-RU" dirty="0" smtClean="0"/>
              <a:t>(</a:t>
            </a:r>
            <a:r>
              <a:rPr lang="ru-RU" i="1" dirty="0" smtClean="0"/>
              <a:t> </a:t>
            </a:r>
            <a:r>
              <a:rPr lang="ru-RU" i="1" dirty="0" err="1" smtClean="0"/>
              <a:t>сік</a:t>
            </a:r>
            <a:r>
              <a:rPr lang="ru-RU" i="1" dirty="0" smtClean="0"/>
              <a:t> </a:t>
            </a:r>
            <a:r>
              <a:rPr lang="ru-RU" dirty="0" smtClean="0"/>
              <a:t>) </a:t>
            </a:r>
            <a:r>
              <a:rPr lang="ru-RU" i="1" dirty="0" smtClean="0"/>
              <a:t>, 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віддзеркалення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електромагнігной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рівний</a:t>
            </a:r>
            <a:r>
              <a:rPr lang="ru-RU" dirty="0" smtClean="0"/>
              <a:t> </a:t>
            </a:r>
            <a:r>
              <a:rPr lang="ru-RU" i="1" dirty="0" smtClean="0"/>
              <a:t>R, </a:t>
            </a:r>
            <a:r>
              <a:rPr lang="ru-RU" dirty="0" smtClean="0"/>
              <a:t>те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 </a:t>
            </a:r>
            <a:r>
              <a:rPr lang="ru-RU" i="1" dirty="0" err="1" smtClean="0"/>
              <a:t>u</a:t>
            </a:r>
            <a:r>
              <a:rPr lang="ru-RU" i="1" dirty="0" smtClean="0"/>
              <a:t> </a:t>
            </a:r>
            <a:r>
              <a:rPr lang="ru-RU" dirty="0" smtClean="0"/>
              <a:t>= S• (1+r) /</a:t>
            </a:r>
            <a:r>
              <a:rPr lang="ru-RU" dirty="0" err="1" smtClean="0"/>
              <a:t>c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—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).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величині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рівне</a:t>
            </a:r>
            <a:r>
              <a:rPr lang="ru-RU" dirty="0" smtClean="0"/>
              <a:t> Д. с.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: </a:t>
            </a:r>
            <a:r>
              <a:rPr lang="ru-RU" i="1" dirty="0" err="1" smtClean="0"/>
              <a:t>р</a:t>
            </a:r>
            <a:r>
              <a:rPr lang="ru-RU" i="1" dirty="0" smtClean="0"/>
              <a:t> = S </a:t>
            </a:r>
            <a:r>
              <a:rPr lang="ru-RU" dirty="0" smtClean="0"/>
              <a:t>(1 + </a:t>
            </a:r>
            <a:r>
              <a:rPr lang="ru-RU" i="1" dirty="0" smtClean="0"/>
              <a:t>R </a:t>
            </a:r>
            <a:r>
              <a:rPr lang="ru-RU" dirty="0" smtClean="0"/>
              <a:t>) </a:t>
            </a:r>
            <a:r>
              <a:rPr lang="ru-RU" i="1" dirty="0" smtClean="0"/>
              <a:t>/</a:t>
            </a:r>
            <a:r>
              <a:rPr lang="ru-RU" i="1" dirty="0" err="1" smtClean="0"/>
              <a:t>з</a:t>
            </a:r>
            <a:r>
              <a:rPr lang="ru-RU" i="1" dirty="0" smtClean="0"/>
              <a:t> </a:t>
            </a:r>
            <a:r>
              <a:rPr lang="ru-RU" dirty="0" smtClean="0"/>
              <a:t>(</a:t>
            </a:r>
            <a:r>
              <a:rPr lang="ru-RU" i="1" dirty="0" smtClean="0"/>
              <a:t> </a:t>
            </a:r>
            <a:r>
              <a:rPr lang="ru-RU" i="1" dirty="0" err="1" smtClean="0"/>
              <a:t>ерг</a:t>
            </a:r>
            <a:r>
              <a:rPr lang="ru-RU" i="1" dirty="0" smtClean="0"/>
              <a:t>/см</a:t>
            </a:r>
            <a:r>
              <a:rPr lang="ru-RU" i="1" baseline="30000" dirty="0" smtClean="0"/>
              <a:t> 3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i="1" dirty="0" err="1" smtClean="0"/>
              <a:t>дж</a:t>
            </a:r>
            <a:r>
              <a:rPr lang="ru-RU" i="1" dirty="0" smtClean="0"/>
              <a:t>/м</a:t>
            </a:r>
            <a:r>
              <a:rPr lang="ru-RU" i="1" baseline="30000" dirty="0" smtClean="0"/>
              <a:t> 3 </a:t>
            </a:r>
            <a:r>
              <a:rPr lang="ru-RU" dirty="0" smtClean="0"/>
              <a:t>) 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Ізотропне</a:t>
            </a:r>
            <a:r>
              <a:rPr lang="ru-RU" dirty="0" smtClean="0"/>
              <a:t> </a:t>
            </a:r>
            <a:r>
              <a:rPr lang="ru-RU" dirty="0" err="1" smtClean="0"/>
              <a:t>рівноважне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чинить </a:t>
            </a:r>
            <a:r>
              <a:rPr lang="ru-RU" dirty="0" err="1" smtClean="0"/>
              <a:t>тиск</a:t>
            </a:r>
            <a:r>
              <a:rPr lang="ru-RU" dirty="0" smtClean="0"/>
              <a:t> на систему (</a:t>
            </a:r>
            <a:r>
              <a:rPr lang="ru-RU" dirty="0" err="1" smtClean="0"/>
              <a:t>тіло</a:t>
            </a:r>
            <a:r>
              <a:rPr lang="ru-RU" dirty="0" smtClean="0"/>
              <a:t>),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термодинамічній</a:t>
            </a:r>
            <a:r>
              <a:rPr lang="ru-RU" dirty="0" smtClean="0"/>
              <a:t> </a:t>
            </a:r>
            <a:r>
              <a:rPr lang="ru-RU" dirty="0" err="1" smtClean="0"/>
              <a:t>рівновазі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sz="4300" b="1" dirty="0" err="1" smtClean="0"/>
              <a:t>р</a:t>
            </a:r>
            <a:r>
              <a:rPr lang="ru-RU" sz="4300" b="1" dirty="0" smtClean="0"/>
              <a:t> = </a:t>
            </a:r>
            <a:r>
              <a:rPr lang="ru-RU" sz="4300" b="1" dirty="0" err="1" smtClean="0"/>
              <a:t>u</a:t>
            </a:r>
            <a:r>
              <a:rPr lang="ru-RU" sz="4300" b="1" dirty="0" smtClean="0"/>
              <a:t>/3=1/3•</a:t>
            </a:r>
            <a:r>
              <a:rPr lang="ru-RU" sz="4300" b="1" dirty="0" err="1" smtClean="0"/>
              <a:t>st</a:t>
            </a:r>
            <a:r>
              <a:rPr lang="ru-RU" sz="4300" b="1" baseline="30000" dirty="0" smtClean="0"/>
              <a:t> 4 </a:t>
            </a:r>
            <a:r>
              <a:rPr lang="ru-RU" sz="4300" b="1" dirty="0" smtClean="0"/>
              <a:t>,</a:t>
            </a:r>
          </a:p>
          <a:p>
            <a:pPr>
              <a:buNone/>
            </a:pPr>
            <a:r>
              <a:rPr lang="ru-RU" dirty="0" smtClean="0"/>
              <a:t>де </a:t>
            </a:r>
            <a:r>
              <a:rPr lang="ru-RU" dirty="0" err="1" smtClean="0"/>
              <a:t>s</a:t>
            </a:r>
            <a:r>
              <a:rPr lang="ru-RU" dirty="0" smtClean="0"/>
              <a:t> — </a:t>
            </a:r>
            <a:r>
              <a:rPr lang="ru-RU" dirty="0" err="1" smtClean="0"/>
              <a:t>постійна</a:t>
            </a:r>
            <a:r>
              <a:rPr lang="ru-RU" dirty="0" smtClean="0"/>
              <a:t> Стефана — Больцмана, </a:t>
            </a:r>
            <a:r>
              <a:rPr lang="ru-RU" i="1" dirty="0" smtClean="0"/>
              <a:t>Т — </a:t>
            </a:r>
            <a:r>
              <a:rPr lang="ru-RU" dirty="0" smtClean="0"/>
              <a:t>температура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Існування</a:t>
            </a:r>
            <a:r>
              <a:rPr lang="ru-RU" dirty="0" smtClean="0"/>
              <a:t> Д. с.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імпульсом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190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Тиск  світла</vt:lpstr>
      <vt:lpstr>Слайд 2</vt:lpstr>
      <vt:lpstr>Слайд 3</vt:lpstr>
      <vt:lpstr>Дослід Лебедева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Тиск  світла</dc:title>
  <dc:creator>user</dc:creator>
  <cp:lastModifiedBy>user</cp:lastModifiedBy>
  <cp:revision>9</cp:revision>
  <dcterms:created xsi:type="dcterms:W3CDTF">2013-10-27T14:37:39Z</dcterms:created>
  <dcterms:modified xsi:type="dcterms:W3CDTF">2013-10-27T15:36:38Z</dcterms:modified>
</cp:coreProperties>
</file>